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74" r:id="rId8"/>
    <p:sldId id="260" r:id="rId9"/>
    <p:sldId id="261" r:id="rId10"/>
    <p:sldId id="262" r:id="rId11"/>
    <p:sldId id="265" r:id="rId12"/>
    <p:sldId id="266" r:id="rId13"/>
    <p:sldId id="275" r:id="rId14"/>
    <p:sldId id="267" r:id="rId15"/>
    <p:sldId id="268" r:id="rId16"/>
    <p:sldId id="269" r:id="rId17"/>
    <p:sldId id="270" r:id="rId18"/>
    <p:sldId id="276" r:id="rId19"/>
    <p:sldId id="271" r:id="rId20"/>
    <p:sldId id="272" r:id="rId21"/>
    <p:sldId id="27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9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2.gif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932B3-D31D-F4CE-8DDD-19F338AC60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3E118E-BF46-95FF-AB7D-4F121AF262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ED19D-C2E3-8761-FABC-9D70121B3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4B9B1-CC55-E5DD-B4F0-92637BF92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3CFD7-2410-531E-003C-94867BD7C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0185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9ED90-71DC-3CB2-382C-021F8D13E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07525F-FAEE-BE2C-8B83-38572E5C1A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DDCBF-195A-E244-66F8-BFD194E11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FE358-7930-8A9F-166D-2E5B01915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44A3C-1A30-A710-F5E0-DEA26E3BE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126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52173E-9820-324E-9B80-BF3506B2AF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7275F7-2016-C5D8-ABC4-29C3B268E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7B4DF-C1C4-87A3-3F07-7B36556BE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21433-A736-E28C-2340-98333ABC4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009E1-F673-3E7A-3EDE-54DFB6444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328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8D90D-011E-4AF1-5EE1-4D4E9FF2A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B05E2-4BA2-D33A-E275-55F68A031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A7292-B188-4E03-938E-AE0848CB1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1D888-BFF6-962D-B046-F6C9DE355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10DB2-F652-F264-DABD-EF7D51712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85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09E1B-D547-8C03-CA91-FEE640FFB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6C300C-6E49-40F7-7CFD-25AC2E7EF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F2C82-11B5-13A3-099E-35ECFB340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2F594-BA94-9470-CFB1-74FB5A51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4473D-D26B-2346-E894-40294C35F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456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C8FD3-988D-7C68-34FC-5266E5592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27576-EAB8-22ED-3017-89FB3C61C0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B4CA20-73B5-0E78-B890-CC2D4271A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FE346-60E2-0E39-7E3E-80E95D4CC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E5F53-7D70-A16C-C91A-F7D368576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93F7A-4602-7BA2-12A3-0A8199A8B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5734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0AA30-DCA1-03FC-158A-0B566EEFA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79ED9-A4CE-2FE7-A83F-AF4B47887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9CBE27-ED4C-5E68-5C9D-359AA311C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83133-FE3C-87FC-17D9-70F31CB92D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C5DDDB-2BE6-8524-F123-06ED28D2E0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D4654B-949D-6FE5-F19D-191D53425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0F0B6F-B64E-F043-56A0-2407D4E8E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1E4415-2CD5-9A88-3AA2-0C0F67CA9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6844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FCD5A-7B9E-979F-F55F-9B50F1AFC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56BEFE-B8CF-1A4D-0FB8-AB7F1573B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C70BEB-749B-53FD-AE0B-B64BE5F51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1FEA6C-8DEC-2437-AF8A-00FBD30E2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6585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A0C99A-BED9-E1B1-9A17-DCDEB5417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145E84-0DE9-7EEA-CBC9-377396220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C619D7-00F6-34FB-A906-93328059B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5702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FADC-393F-7B93-63DD-56B15AB1C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EDC06-C999-4B86-1251-E6B5B74C7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2C29AF-C10C-CAC7-F393-2BC795C6B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1E3F72-F4B6-9331-39AA-6751008D4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29ABA-6A62-4F26-DDCF-1EB5BB7D8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39BB6C-ACA9-EF4D-7FA6-55D4B6335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9494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D9960-4494-88A4-4AFA-66F7A1549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A54046-05E0-4D5E-4BB9-87AC7182D6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28256B-1100-EABD-1026-B51538B80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441E7-85F4-00DA-A8B9-00BD119B2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56E03-3ECC-3B52-DF8C-D837418E9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FECE0E-C386-7FB3-E887-CB7D6DCA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227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B9DD9F-6DE1-652F-8DA5-795B884E4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CA0B93-A29F-36B7-C6A6-0017AA044E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07AC51-BD5C-B960-5BDC-7C9AA170EA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F0FD4D-CBB3-499D-9F02-82599B3C49AA}" type="datetimeFigureOut">
              <a:rPr lang="en-IN" smtClean="0"/>
              <a:t>06-09-2022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D1F9DF-ED52-B19C-7227-F9D44D7E84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0F723-26E6-E4BB-F14A-CD8EBCACD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F94D2-4883-4F6B-A188-47E248A465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696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8E590-13F9-5E36-E56D-17B35E7291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4800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Agile SDLC Model</a:t>
            </a:r>
            <a:br>
              <a:rPr lang="en-IN" sz="4800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</a:br>
            <a:endParaRPr lang="en-IN" sz="48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D96A66-3381-A60A-DFAB-C1D7016380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3111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B9812-B5EC-D0D9-9ADD-68D9FDFB8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Agile Project Management Principles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4AF6088-87FC-2E07-96E3-923A39E360BA}"/>
              </a:ext>
            </a:extLst>
          </p:cNvPr>
          <p:cNvSpPr/>
          <p:nvPr/>
        </p:nvSpPr>
        <p:spPr>
          <a:xfrm>
            <a:off x="4719144" y="3433106"/>
            <a:ext cx="2312276" cy="1660635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Agile Principles</a:t>
            </a:r>
            <a:endParaRPr lang="en-IN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2E7343-C9CC-03FC-6C7D-99FB42D4966A}"/>
              </a:ext>
            </a:extLst>
          </p:cNvPr>
          <p:cNvGrpSpPr/>
          <p:nvPr/>
        </p:nvGrpSpPr>
        <p:grpSpPr>
          <a:xfrm>
            <a:off x="6692795" y="2205237"/>
            <a:ext cx="5373080" cy="1471063"/>
            <a:chOff x="6692795" y="2205237"/>
            <a:chExt cx="5373080" cy="14710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2BE691-477E-0ED8-E0A3-9FDFFE2ECD2F}"/>
                </a:ext>
              </a:extLst>
            </p:cNvPr>
            <p:cNvSpPr txBox="1"/>
            <p:nvPr/>
          </p:nvSpPr>
          <p:spPr>
            <a:xfrm>
              <a:off x="6737131" y="2205237"/>
              <a:ext cx="5328744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Comic Sans MS" panose="030F0702030302020204" pitchFamily="66" charset="0"/>
                </a:rPr>
                <a:t>Iterative and incremental delivery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9583FFA-29A7-3615-8F98-A23339B838CB}"/>
                </a:ext>
              </a:extLst>
            </p:cNvPr>
            <p:cNvCxnSpPr>
              <a:stCxn id="4" idx="7"/>
            </p:cNvCxnSpPr>
            <p:nvPr/>
          </p:nvCxnSpPr>
          <p:spPr>
            <a:xfrm flipV="1">
              <a:off x="6692795" y="2666902"/>
              <a:ext cx="1757522" cy="10093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16B5604-AD51-FC44-EC6D-722A5509930A}"/>
              </a:ext>
            </a:extLst>
          </p:cNvPr>
          <p:cNvGrpSpPr/>
          <p:nvPr/>
        </p:nvGrpSpPr>
        <p:grpSpPr>
          <a:xfrm>
            <a:off x="1324303" y="2132912"/>
            <a:ext cx="3867807" cy="1543388"/>
            <a:chOff x="1324303" y="2132912"/>
            <a:chExt cx="3867807" cy="154338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AE23EDC-5A92-8A04-1DD1-F0904C056213}"/>
                </a:ext>
              </a:extLst>
            </p:cNvPr>
            <p:cNvSpPr txBox="1"/>
            <p:nvPr/>
          </p:nvSpPr>
          <p:spPr>
            <a:xfrm>
              <a:off x="1324303" y="2132912"/>
              <a:ext cx="3867807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Comic Sans MS" panose="030F0702030302020204" pitchFamily="66" charset="0"/>
                </a:rPr>
                <a:t>Focus on customer value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865CA5E-C258-92EB-ACD9-8AF38765071D}"/>
                </a:ext>
              </a:extLst>
            </p:cNvPr>
            <p:cNvCxnSpPr>
              <a:stCxn id="4" idx="1"/>
              <a:endCxn id="5" idx="2"/>
            </p:cNvCxnSpPr>
            <p:nvPr/>
          </p:nvCxnSpPr>
          <p:spPr>
            <a:xfrm flipH="1" flipV="1">
              <a:off x="3258207" y="2594577"/>
              <a:ext cx="1799562" cy="10817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72EAE89-509D-B5FC-F328-1B0C08561FB6}"/>
              </a:ext>
            </a:extLst>
          </p:cNvPr>
          <p:cNvGrpSpPr/>
          <p:nvPr/>
        </p:nvGrpSpPr>
        <p:grpSpPr>
          <a:xfrm>
            <a:off x="7031420" y="4263424"/>
            <a:ext cx="5160580" cy="1493125"/>
            <a:chOff x="7031420" y="4263424"/>
            <a:chExt cx="5160580" cy="149312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0BAF8A-CC2D-4D9C-080C-4AD56E6166F2}"/>
                </a:ext>
              </a:extLst>
            </p:cNvPr>
            <p:cNvSpPr txBox="1"/>
            <p:nvPr/>
          </p:nvSpPr>
          <p:spPr>
            <a:xfrm>
              <a:off x="7309943" y="5294884"/>
              <a:ext cx="4882057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Comic Sans MS" panose="030F0702030302020204" pitchFamily="66" charset="0"/>
                </a:rPr>
                <a:t>Experimentation and adaptation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C716E5E6-28AD-36BF-7CAF-0969A1A03D58}"/>
                </a:ext>
              </a:extLst>
            </p:cNvPr>
            <p:cNvCxnSpPr>
              <a:stCxn id="4" idx="6"/>
              <a:endCxn id="6" idx="0"/>
            </p:cNvCxnSpPr>
            <p:nvPr/>
          </p:nvCxnSpPr>
          <p:spPr>
            <a:xfrm>
              <a:off x="7031420" y="4263424"/>
              <a:ext cx="2719552" cy="10314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0E49EEA-216A-E709-D003-44A0D9640682}"/>
              </a:ext>
            </a:extLst>
          </p:cNvPr>
          <p:cNvGrpSpPr/>
          <p:nvPr/>
        </p:nvGrpSpPr>
        <p:grpSpPr>
          <a:xfrm>
            <a:off x="919653" y="4850547"/>
            <a:ext cx="4138116" cy="821524"/>
            <a:chOff x="919653" y="4850547"/>
            <a:chExt cx="4138116" cy="82152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12879C-D831-CE70-E509-608F7E02B4EC}"/>
                </a:ext>
              </a:extLst>
            </p:cNvPr>
            <p:cNvSpPr txBox="1"/>
            <p:nvPr/>
          </p:nvSpPr>
          <p:spPr>
            <a:xfrm>
              <a:off x="919653" y="5210406"/>
              <a:ext cx="2916622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Comic Sans MS" panose="030F0702030302020204" pitchFamily="66" charset="0"/>
                </a:rPr>
                <a:t>Self-organization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2B91AC9-64AD-D12D-FF47-2955D009CD99}"/>
                </a:ext>
              </a:extLst>
            </p:cNvPr>
            <p:cNvCxnSpPr>
              <a:stCxn id="4" idx="3"/>
              <a:endCxn id="8" idx="0"/>
            </p:cNvCxnSpPr>
            <p:nvPr/>
          </p:nvCxnSpPr>
          <p:spPr>
            <a:xfrm flipH="1">
              <a:off x="2377964" y="4850547"/>
              <a:ext cx="2679805" cy="3598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CF093CF-818D-DA7B-6CD5-396AB8A007B5}"/>
              </a:ext>
            </a:extLst>
          </p:cNvPr>
          <p:cNvGrpSpPr/>
          <p:nvPr/>
        </p:nvGrpSpPr>
        <p:grpSpPr>
          <a:xfrm>
            <a:off x="268010" y="3391941"/>
            <a:ext cx="4451134" cy="871483"/>
            <a:chOff x="268010" y="3391941"/>
            <a:chExt cx="4451134" cy="87148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E898166-C200-103E-554A-5291DA378770}"/>
                </a:ext>
              </a:extLst>
            </p:cNvPr>
            <p:cNvSpPr txBox="1"/>
            <p:nvPr/>
          </p:nvSpPr>
          <p:spPr>
            <a:xfrm>
              <a:off x="268010" y="3391941"/>
              <a:ext cx="3778471" cy="4616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Comic Sans MS" panose="030F0702030302020204" pitchFamily="66" charset="0"/>
                </a:rPr>
                <a:t>Continuous improvement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12EFB3D-9BD2-9CEB-B485-29235A735956}"/>
                </a:ext>
              </a:extLst>
            </p:cNvPr>
            <p:cNvCxnSpPr>
              <a:stCxn id="4" idx="2"/>
              <a:endCxn id="10" idx="2"/>
            </p:cNvCxnSpPr>
            <p:nvPr/>
          </p:nvCxnSpPr>
          <p:spPr>
            <a:xfrm flipH="1" flipV="1">
              <a:off x="2157246" y="3853606"/>
              <a:ext cx="2561898" cy="4098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2605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8EE5C-B2DA-AD49-AF48-5ECD8F779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856"/>
            <a:ext cx="10515600" cy="1325563"/>
          </a:xfrm>
        </p:spPr>
        <p:txBody>
          <a:bodyPr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Popular Agile Methods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B1325E-D618-8B6A-1177-A3D37886B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01502"/>
            <a:ext cx="9967649" cy="496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521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6D638-1C02-ED75-CA54-7534E2BA9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7655"/>
            <a:ext cx="10515600" cy="1010253"/>
          </a:xfrm>
        </p:spPr>
        <p:txBody>
          <a:bodyPr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Scrum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0AD9B-C1C4-89A1-F1C5-887483CF7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253330"/>
            <a:ext cx="11508827" cy="5336655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Agile scrum methodology is a project management system that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relies on incremental development</a:t>
            </a:r>
            <a:r>
              <a:rPr lang="en-US" dirty="0">
                <a:latin typeface="Comic Sans MS" panose="030F0702030302020204" pitchFamily="66" charset="0"/>
              </a:rPr>
              <a:t>.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Scrum is an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adaptable, fast, flexible and effective </a:t>
            </a:r>
            <a:r>
              <a:rPr lang="en-US" dirty="0">
                <a:latin typeface="Comic Sans MS" panose="030F0702030302020204" pitchFamily="66" charset="0"/>
              </a:rPr>
              <a:t>agile framework that is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designed to deliver value </a:t>
            </a:r>
            <a:r>
              <a:rPr lang="en-US" dirty="0">
                <a:latin typeface="Comic Sans MS" panose="030F0702030302020204" pitchFamily="66" charset="0"/>
              </a:rPr>
              <a:t>to the customer throughout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the development of the project</a:t>
            </a:r>
            <a:r>
              <a:rPr lang="en-US" dirty="0">
                <a:latin typeface="Comic Sans MS" panose="030F0702030302020204" pitchFamily="66" charset="0"/>
              </a:rPr>
              <a:t>.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The development starts from a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general idea of ​​what needs </a:t>
            </a:r>
            <a:r>
              <a:rPr lang="en-US" dirty="0">
                <a:latin typeface="Comic Sans MS" panose="030F0702030302020204" pitchFamily="66" charset="0"/>
              </a:rPr>
              <a:t>to be built,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elaborating a list of characteristics </a:t>
            </a:r>
            <a:r>
              <a:rPr lang="en-US" dirty="0">
                <a:latin typeface="Comic Sans MS" panose="030F0702030302020204" pitchFamily="66" charset="0"/>
              </a:rPr>
              <a:t>ordered by priority (product backlog) that the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owner of the product wants to obtain</a:t>
            </a:r>
            <a:r>
              <a:rPr lang="en-US" dirty="0">
                <a:latin typeface="Comic Sans MS" panose="030F0702030302020204" pitchFamily="66" charset="0"/>
              </a:rPr>
              <a:t>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2782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A5962-F5D8-2928-87FA-B4E040C80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Scrum Cont’d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FFA03-21A9-D298-43FE-5BEA27415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722"/>
            <a:ext cx="11161986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The three primary roles within the Scrum framework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omic Sans MS" panose="030F0702030302020204" pitchFamily="66" charset="0"/>
              </a:rPr>
              <a:t>The product owner who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represents the stakeholders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omic Sans MS" panose="030F0702030302020204" pitchFamily="66" charset="0"/>
              </a:rPr>
              <a:t>,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omic Sans MS" panose="030F0702030302020204" pitchFamily="66" charset="0"/>
              </a:rPr>
              <a:t>The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scrum master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omic Sans MS" panose="030F0702030302020204" pitchFamily="66" charset="0"/>
              </a:rPr>
              <a:t>who manages the team and the Scrum process.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omic Sans MS" panose="030F0702030302020204" pitchFamily="66" charset="0"/>
              </a:rPr>
              <a:t>The team,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about 7 people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omic Sans MS" panose="030F0702030302020204" pitchFamily="66" charset="0"/>
              </a:rPr>
              <a:t>, who develop the software.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088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EBC51E-794F-869C-5E6B-30798984F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945" y="1019503"/>
            <a:ext cx="11288109" cy="553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76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0752D-64BC-342B-FBFD-B5E13EF23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IN" sz="4000" b="0" i="0" u="none" strike="noStrike" baseline="0" dirty="0">
                <a:solidFill>
                  <a:srgbClr val="002060"/>
                </a:solidFill>
                <a:latin typeface="Century Schoolbook" panose="02040604050505020304" pitchFamily="18" charset="0"/>
              </a:rPr>
              <a:t>Process Patterns</a:t>
            </a:r>
            <a:endParaRPr lang="en-IN" sz="80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1A508-7237-36A7-4B75-CBC94A901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903" y="1366346"/>
            <a:ext cx="11592909" cy="4351338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C00000"/>
                </a:solidFill>
                <a:latin typeface="Comic Sans MS" panose="030F0702030302020204" pitchFamily="66" charset="0"/>
              </a:rPr>
              <a:t>Backlog</a:t>
            </a:r>
            <a:r>
              <a:rPr lang="en-US" dirty="0">
                <a:latin typeface="Comic Sans MS" panose="030F0702030302020204" pitchFamily="66" charset="0"/>
              </a:rPr>
              <a:t>—a prioritized list of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project requirements </a:t>
            </a:r>
            <a:r>
              <a:rPr lang="en-US" dirty="0">
                <a:latin typeface="Comic Sans MS" panose="030F0702030302020204" pitchFamily="66" charset="0"/>
              </a:rPr>
              <a:t>or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features </a:t>
            </a:r>
            <a:r>
              <a:rPr lang="en-US" dirty="0">
                <a:latin typeface="Comic Sans MS" panose="030F0702030302020204" pitchFamily="66" charset="0"/>
              </a:rPr>
              <a:t>that provide business value for the customer.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Items can be added to the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backlog at any time </a:t>
            </a:r>
            <a:r>
              <a:rPr lang="en-US" dirty="0">
                <a:latin typeface="Comic Sans MS" panose="030F0702030302020204" pitchFamily="66" charset="0"/>
              </a:rPr>
              <a:t>(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this is how changes are introduced</a:t>
            </a:r>
            <a:r>
              <a:rPr lang="en-US" dirty="0">
                <a:latin typeface="Comic Sans MS" panose="030F0702030302020204" pitchFamily="66" charset="0"/>
              </a:rPr>
              <a:t>).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The product manager assesses the backlog and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updates priorities </a:t>
            </a:r>
            <a:r>
              <a:rPr lang="en-US" dirty="0">
                <a:latin typeface="Comic Sans MS" panose="030F0702030302020204" pitchFamily="66" charset="0"/>
              </a:rPr>
              <a:t>as required.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756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F0ED-C104-F1EF-A270-88A81E952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785"/>
            <a:ext cx="10515600" cy="780503"/>
          </a:xfrm>
        </p:spPr>
        <p:txBody>
          <a:bodyPr/>
          <a:lstStyle/>
          <a:p>
            <a:pPr algn="ctr"/>
            <a:r>
              <a:rPr lang="en-IN" sz="4400" b="0" i="0" u="none" strike="noStrike" baseline="0" dirty="0">
                <a:solidFill>
                  <a:srgbClr val="002060"/>
                </a:solidFill>
                <a:latin typeface="Century Schoolbook" panose="02040604050505020304" pitchFamily="18" charset="0"/>
              </a:rPr>
              <a:t>Process Patterns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03F31-D7C1-BC6A-B639-5CAD55DB9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53331"/>
            <a:ext cx="11259207" cy="4351338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C00000"/>
                </a:solidFill>
                <a:latin typeface="Comic Sans MS" panose="030F0702030302020204" pitchFamily="66" charset="0"/>
              </a:rPr>
              <a:t>Sprints</a:t>
            </a:r>
            <a:r>
              <a:rPr lang="en-US" dirty="0">
                <a:latin typeface="Comic Sans MS" panose="030F0702030302020204" pitchFamily="66" charset="0"/>
              </a:rPr>
              <a:t>—consist of work units that are required to achieve a requirement defined in the backlog that must be fit into a predefined time box (</a:t>
            </a:r>
            <a:r>
              <a:rPr lang="en-US" dirty="0">
                <a:solidFill>
                  <a:srgbClr val="C00000"/>
                </a:solidFill>
                <a:latin typeface="Comic Sans MS" panose="030F0702030302020204" pitchFamily="66" charset="0"/>
              </a:rPr>
              <a:t>typically 30 days</a:t>
            </a:r>
            <a:r>
              <a:rPr lang="en-US" dirty="0">
                <a:latin typeface="Comic Sans MS" panose="030F0702030302020204" pitchFamily="66" charset="0"/>
              </a:rPr>
              <a:t>).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Changes </a:t>
            </a:r>
            <a:r>
              <a:rPr lang="en-US" dirty="0">
                <a:latin typeface="Comic Sans MS" panose="030F0702030302020204" pitchFamily="66" charset="0"/>
              </a:rPr>
              <a:t>(e.g., backlog work items)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are not introduced </a:t>
            </a:r>
            <a:r>
              <a:rPr lang="en-US" dirty="0">
                <a:latin typeface="Comic Sans MS" panose="030F0702030302020204" pitchFamily="66" charset="0"/>
              </a:rPr>
              <a:t>during the sprint.</a:t>
            </a:r>
          </a:p>
          <a:p>
            <a:pPr algn="just">
              <a:lnSpc>
                <a:spcPct val="150000"/>
              </a:lnSpc>
            </a:pPr>
            <a:endParaRPr lang="en-US" dirty="0">
              <a:latin typeface="Comic Sans MS" panose="030F0702030302020204" pitchFamily="66" charset="0"/>
            </a:endParaRPr>
          </a:p>
          <a:p>
            <a:pPr algn="just">
              <a:lnSpc>
                <a:spcPct val="150000"/>
              </a:lnSpc>
            </a:pPr>
            <a:endParaRPr lang="en-IN" dirty="0">
              <a:latin typeface="Comic Sans MS" panose="030F0702030302020204" pitchFamily="66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D9822F2-C675-B820-6C60-901E3B1BA54D}"/>
              </a:ext>
            </a:extLst>
          </p:cNvPr>
          <p:cNvSpPr txBox="1">
            <a:spLocks/>
          </p:cNvSpPr>
          <p:nvPr/>
        </p:nvSpPr>
        <p:spPr>
          <a:xfrm>
            <a:off x="1001110" y="341397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698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DC4C4-814D-60A0-40AF-1AED10EB6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665" y="595913"/>
            <a:ext cx="10712669" cy="603085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>
                <a:solidFill>
                  <a:srgbClr val="C00000"/>
                </a:solidFill>
                <a:latin typeface="Comic Sans MS" panose="030F0702030302020204" pitchFamily="66" charset="0"/>
              </a:rPr>
              <a:t>Scrum meetings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IN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	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Comic Sans MS" panose="030F0702030302020204" pitchFamily="66" charset="0"/>
              </a:rPr>
              <a:t> short (typically 15 minutes) meetings held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daily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Comic Sans MS" panose="030F0702030302020204" pitchFamily="66" charset="0"/>
              </a:rPr>
              <a:t> by the Scrum team.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Three key questions are asked and answered by all team members.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	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What did you do since the last team meeting?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	What obstacles are you encountering?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	What do you plan to accomplish by the next team meeting?</a:t>
            </a:r>
            <a:endParaRPr lang="en-IN" dirty="0">
              <a:solidFill>
                <a:srgbClr val="0070C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126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39DB00-89B8-9D9A-197E-2F6B9AE18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421" y="851338"/>
            <a:ext cx="10531365" cy="57771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0B59CD-1488-0DA3-2891-A502209907B3}"/>
              </a:ext>
            </a:extLst>
          </p:cNvPr>
          <p:cNvSpPr txBox="1"/>
          <p:nvPr/>
        </p:nvSpPr>
        <p:spPr>
          <a:xfrm>
            <a:off x="3310758" y="229479"/>
            <a:ext cx="50975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solidFill>
                  <a:srgbClr val="002060"/>
                </a:solidFill>
                <a:latin typeface="Century Schoolbook" panose="02040604050505020304" pitchFamily="18" charset="0"/>
              </a:rPr>
              <a:t>Scrum Key Concepts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460124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FAF8F-2175-F02A-B03C-4258B0A7B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The Extreme Programming Process (XP)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9A388F-3DCA-54C7-5373-53E350496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014" y="1690688"/>
            <a:ext cx="9953297" cy="493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97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E30FF-07C4-5345-61A5-773798F56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878"/>
            <a:ext cx="10515600" cy="822544"/>
          </a:xfrm>
        </p:spPr>
        <p:txBody>
          <a:bodyPr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Agile SDLC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BFD2C-5168-1511-5A76-01DA2BC5C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2565" y="1429408"/>
            <a:ext cx="10515601" cy="5171089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Agile is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a philosophy</a:t>
            </a:r>
            <a:r>
              <a:rPr lang="en-US" dirty="0">
                <a:latin typeface="Comic Sans MS" panose="030F0702030302020204" pitchFamily="66" charset="0"/>
              </a:rPr>
              <a:t>, not a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specific development approach</a:t>
            </a:r>
            <a:r>
              <a:rPr lang="en-US" dirty="0">
                <a:latin typeface="Comic Sans MS" panose="030F0702030302020204" pitchFamily="66" charset="0"/>
              </a:rPr>
              <a:t>.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Agile is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group of methodologies </a:t>
            </a:r>
            <a:r>
              <a:rPr lang="en-US" dirty="0">
                <a:latin typeface="Comic Sans MS" panose="030F0702030302020204" pitchFamily="66" charset="0"/>
              </a:rPr>
              <a:t>that values a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pragmatic mindset </a:t>
            </a:r>
            <a:r>
              <a:rPr lang="en-US" dirty="0">
                <a:latin typeface="Comic Sans MS" panose="030F0702030302020204" pitchFamily="66" charset="0"/>
              </a:rPr>
              <a:t>and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flexible</a:t>
            </a:r>
            <a:r>
              <a:rPr lang="en-US" dirty="0">
                <a:latin typeface="Comic Sans MS" panose="030F0702030302020204" pitchFamily="66" charset="0"/>
              </a:rPr>
              <a:t> approach. 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Agile is a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time-bound, iterative </a:t>
            </a:r>
            <a:r>
              <a:rPr lang="en-US" dirty="0">
                <a:latin typeface="Comic Sans MS" panose="030F0702030302020204" pitchFamily="66" charset="0"/>
              </a:rPr>
              <a:t>approach to software delivery that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builds software incrementally </a:t>
            </a:r>
            <a:r>
              <a:rPr lang="en-US" dirty="0">
                <a:latin typeface="Comic Sans MS" panose="030F0702030302020204" pitchFamily="66" charset="0"/>
              </a:rPr>
              <a:t>from the start of the project,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instead of trying to deliver all at once.</a:t>
            </a:r>
            <a:endParaRPr lang="en-IN" dirty="0">
              <a:solidFill>
                <a:srgbClr val="0070C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8770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098F4-EA9D-B958-4420-7AD035847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Adaptive Software Development (ASD)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87CDB3-81D1-9523-B106-9EC92E6E6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9310" y="1546291"/>
            <a:ext cx="8387256" cy="5075226"/>
          </a:xfrm>
        </p:spPr>
      </p:pic>
    </p:spTree>
    <p:extLst>
      <p:ext uri="{BB962C8B-B14F-4D97-AF65-F5344CB8AC3E}">
        <p14:creationId xmlns:p14="http://schemas.microsoft.com/office/powerpoint/2010/main" val="42400358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3D650-6D43-5302-DAA5-5FAA39124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Key Points in </a:t>
            </a:r>
            <a:r>
              <a:rPr lang="en-IN" sz="4400" i="0" u="none" strike="noStrike" baseline="0" dirty="0">
                <a:solidFill>
                  <a:srgbClr val="002060"/>
                </a:solidFill>
                <a:latin typeface="Century Schoolbook" panose="02040604050505020304" pitchFamily="18" charset="0"/>
              </a:rPr>
              <a:t>Agile</a:t>
            </a:r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CD26B-DEAD-4BC5-1D85-714092AB8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5418"/>
            <a:ext cx="10515600" cy="4351338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Iterative design process.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Continuous stakeholder engagement.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Aims for quality and reliable software.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Short development cycles (up to a month) allow to the regular delivery of software.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749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50244-4888-E962-9EF3-31A06FF8C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Agile SDLC Model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2386FD-62BD-171E-731D-BF02DF011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950" y="1289469"/>
            <a:ext cx="7754432" cy="28197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75873E-528E-6D00-F5EA-61BA53A12794}"/>
              </a:ext>
            </a:extLst>
          </p:cNvPr>
          <p:cNvSpPr txBox="1"/>
          <p:nvPr/>
        </p:nvSpPr>
        <p:spPr>
          <a:xfrm>
            <a:off x="1177159" y="3717963"/>
            <a:ext cx="15134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800" b="0" i="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Scrum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EFA08-6B3E-F674-4BF8-CBAA62E639A9}"/>
              </a:ext>
            </a:extLst>
          </p:cNvPr>
          <p:cNvSpPr txBox="1"/>
          <p:nvPr/>
        </p:nvSpPr>
        <p:spPr>
          <a:xfrm>
            <a:off x="3373819" y="3979573"/>
            <a:ext cx="7094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800" b="0" i="0" dirty="0" err="1">
                <a:solidFill>
                  <a:schemeClr val="accent2">
                    <a:lumMod val="50000"/>
                  </a:schemeClr>
                </a:solidFill>
                <a:effectLst/>
                <a:latin typeface="Comic Sans MS" panose="030F0702030302020204" pitchFamily="66" charset="0"/>
              </a:rPr>
              <a:t>Xp</a:t>
            </a:r>
            <a:endParaRPr lang="en-IN" sz="2800" b="0" i="0" dirty="0">
              <a:solidFill>
                <a:schemeClr val="accent2">
                  <a:lumMod val="50000"/>
                </a:schemeClr>
              </a:solidFill>
              <a:effectLst/>
              <a:latin typeface="Comic Sans MS" panose="030F070203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E3615-56FA-A4F7-FC62-417D4706F609}"/>
              </a:ext>
            </a:extLst>
          </p:cNvPr>
          <p:cNvSpPr txBox="1"/>
          <p:nvPr/>
        </p:nvSpPr>
        <p:spPr>
          <a:xfrm>
            <a:off x="5147166" y="4126489"/>
            <a:ext cx="10515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800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Lean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C955EA-459E-52F9-8B5E-AE885BA6D0DB}"/>
              </a:ext>
            </a:extLst>
          </p:cNvPr>
          <p:cNvSpPr txBox="1"/>
          <p:nvPr/>
        </p:nvSpPr>
        <p:spPr>
          <a:xfrm>
            <a:off x="6970839" y="4065139"/>
            <a:ext cx="15134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800" b="0" i="0" dirty="0">
                <a:solidFill>
                  <a:srgbClr val="00B050"/>
                </a:solidFill>
                <a:effectLst/>
                <a:latin typeface="Comic Sans MS" panose="030F0702030302020204" pitchFamily="66" charset="0"/>
              </a:rPr>
              <a:t>Kanban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BD3B89-46E8-006A-F72C-49D0B0FD0C0C}"/>
              </a:ext>
            </a:extLst>
          </p:cNvPr>
          <p:cNvSpPr txBox="1"/>
          <p:nvPr/>
        </p:nvSpPr>
        <p:spPr>
          <a:xfrm>
            <a:off x="8845770" y="3846312"/>
            <a:ext cx="15134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800" b="0" i="0" dirty="0">
                <a:solidFill>
                  <a:srgbClr val="FFC000"/>
                </a:solidFill>
                <a:effectLst/>
                <a:latin typeface="Comic Sans MS" panose="030F0702030302020204" pitchFamily="66" charset="0"/>
              </a:rPr>
              <a:t>Etc.,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5DAD0E-FE1E-8BC5-2AD0-1C02D04D4CF6}"/>
              </a:ext>
            </a:extLst>
          </p:cNvPr>
          <p:cNvSpPr txBox="1"/>
          <p:nvPr/>
        </p:nvSpPr>
        <p:spPr>
          <a:xfrm>
            <a:off x="570185" y="4883141"/>
            <a:ext cx="10783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C00000"/>
                </a:solidFill>
                <a:latin typeface="Comic Sans MS" panose="030F0702030302020204" pitchFamily="66" charset="0"/>
              </a:rPr>
              <a:t>Maximize customer satisfaction through early delivery of software.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DABB6E-A86A-6A87-7223-69372B66FDAF}"/>
              </a:ext>
            </a:extLst>
          </p:cNvPr>
          <p:cNvSpPr txBox="1"/>
          <p:nvPr/>
        </p:nvSpPr>
        <p:spPr>
          <a:xfrm>
            <a:off x="704191" y="5665060"/>
            <a:ext cx="112040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Comic Sans MS" panose="030F0702030302020204" pitchFamily="66" charset="0"/>
              </a:rPr>
              <a:t>Small, highly motivated project teams; informal methods; </a:t>
            </a:r>
            <a:r>
              <a:rPr lang="en-US" sz="2400" b="0" i="0" u="none" strike="noStrike" baseline="0" dirty="0">
                <a:solidFill>
                  <a:srgbClr val="0070C0"/>
                </a:solidFill>
                <a:latin typeface="Comic Sans MS" panose="030F0702030302020204" pitchFamily="66" charset="0"/>
              </a:rPr>
              <a:t>minimal</a:t>
            </a:r>
            <a:r>
              <a:rPr lang="en-US" sz="2400" b="0" i="0" u="none" strike="noStrike" baseline="0" dirty="0">
                <a:latin typeface="Comic Sans MS" panose="030F0702030302020204" pitchFamily="66" charset="0"/>
              </a:rPr>
              <a:t> software engineering work products. And overall </a:t>
            </a:r>
            <a:r>
              <a:rPr lang="en-US" sz="2400" b="0" i="0" u="none" strike="noStrike" baseline="0" dirty="0">
                <a:solidFill>
                  <a:srgbClr val="0070C0"/>
                </a:solidFill>
                <a:latin typeface="Comic Sans MS" panose="030F0702030302020204" pitchFamily="66" charset="0"/>
              </a:rPr>
              <a:t>development </a:t>
            </a:r>
            <a:r>
              <a:rPr lang="en-IN" sz="2400" b="0" i="0" u="none" strike="noStrike" baseline="0" dirty="0">
                <a:solidFill>
                  <a:srgbClr val="0070C0"/>
                </a:solidFill>
                <a:latin typeface="Comic Sans MS" panose="030F0702030302020204" pitchFamily="66" charset="0"/>
              </a:rPr>
              <a:t>simplicity</a:t>
            </a:r>
            <a:r>
              <a:rPr lang="en-IN" sz="2400" b="0" i="0" u="none" strike="noStrike" baseline="0" dirty="0">
                <a:latin typeface="Comic Sans MS" panose="030F0702030302020204" pitchFamily="66" charset="0"/>
              </a:rPr>
              <a:t>.</a:t>
            </a:r>
            <a:endParaRPr lang="en-IN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6963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E678B-90D4-ADD5-CE77-F952A1F84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800" i="0" u="none" strike="noStrike" baseline="0" dirty="0">
                <a:solidFill>
                  <a:srgbClr val="002060"/>
                </a:solidFill>
                <a:latin typeface="Century Schoolbook" panose="02040604050505020304" pitchFamily="18" charset="0"/>
              </a:rPr>
              <a:t>Who does it in Agile</a:t>
            </a:r>
            <a:endParaRPr lang="en-IN" sz="96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D6ADF3D-2A8B-236E-2826-1B3DE5A52807}"/>
              </a:ext>
            </a:extLst>
          </p:cNvPr>
          <p:cNvSpPr/>
          <p:nvPr/>
        </p:nvSpPr>
        <p:spPr>
          <a:xfrm>
            <a:off x="4639955" y="3131418"/>
            <a:ext cx="2376599" cy="166063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4000" i="0" u="none" strike="noStrike" baseline="0" dirty="0">
                <a:solidFill>
                  <a:srgbClr val="002060"/>
                </a:solidFill>
                <a:latin typeface="Century Schoolbook" panose="02040604050505020304" pitchFamily="18" charset="0"/>
              </a:rPr>
              <a:t>Agile</a:t>
            </a:r>
          </a:p>
          <a:p>
            <a:pPr algn="ctr"/>
            <a:r>
              <a:rPr lang="en-IN" sz="2800" dirty="0">
                <a:solidFill>
                  <a:srgbClr val="002060"/>
                </a:solidFill>
                <a:latin typeface="Century Schoolbook" panose="02040604050505020304" pitchFamily="18" charset="0"/>
              </a:rPr>
              <a:t>SDLC</a:t>
            </a:r>
            <a:endParaRPr lang="en-IN" sz="28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D0AE912-31F2-5FE8-B9BD-5543C9EE8790}"/>
              </a:ext>
            </a:extLst>
          </p:cNvPr>
          <p:cNvGrpSpPr/>
          <p:nvPr/>
        </p:nvGrpSpPr>
        <p:grpSpPr>
          <a:xfrm>
            <a:off x="1872450" y="1868051"/>
            <a:ext cx="2827283" cy="2093685"/>
            <a:chOff x="1872450" y="1868051"/>
            <a:chExt cx="2827283" cy="209368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BE1D2EC-3073-F532-F03A-9C6943D1EB42}"/>
                </a:ext>
              </a:extLst>
            </p:cNvPr>
            <p:cNvSpPr txBox="1"/>
            <p:nvPr/>
          </p:nvSpPr>
          <p:spPr>
            <a:xfrm>
              <a:off x="1872450" y="3592404"/>
              <a:ext cx="282728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800" b="0" i="0" u="none" strike="noStrike" baseline="0" dirty="0">
                  <a:solidFill>
                    <a:srgbClr val="FF0000"/>
                  </a:solidFill>
                  <a:latin typeface="Comic Sans MS" panose="030F0702030302020204" pitchFamily="66" charset="0"/>
                </a:rPr>
                <a:t>Software engineers</a:t>
              </a:r>
              <a:endParaRPr lang="en-IN" dirty="0">
                <a:solidFill>
                  <a:srgbClr val="FF0000"/>
                </a:solidFill>
                <a:latin typeface="Comic Sans MS" panose="030F0702030302020204" pitchFamily="66" charset="0"/>
              </a:endParaRPr>
            </a:p>
          </p:txBody>
        </p:sp>
        <p:pic>
          <p:nvPicPr>
            <p:cNvPr id="2052" name="Picture 4" descr="Tired Clock GIF by Hacker Noon - Find &amp; Share on GIPHY">
              <a:extLst>
                <a:ext uri="{FF2B5EF4-FFF2-40B4-BE49-F238E27FC236}">
                  <a16:creationId xmlns:a16="http://schemas.microsoft.com/office/drawing/2014/main" id="{2F2FD1EA-C4D4-4B0E-A226-A6E73700F0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72450" y="1868051"/>
              <a:ext cx="2299137" cy="17243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DFF073C-0E89-CBCF-46B6-3493A7FDDF78}"/>
              </a:ext>
            </a:extLst>
          </p:cNvPr>
          <p:cNvGrpSpPr/>
          <p:nvPr/>
        </p:nvGrpSpPr>
        <p:grpSpPr>
          <a:xfrm>
            <a:off x="7089227" y="3856716"/>
            <a:ext cx="3766163" cy="2464279"/>
            <a:chOff x="7089227" y="3856716"/>
            <a:chExt cx="3766163" cy="2464279"/>
          </a:xfrm>
        </p:grpSpPr>
        <p:pic>
          <p:nvPicPr>
            <p:cNvPr id="2056" name="Picture 8" descr="What is a Stakeholder in Project Management? - SmartTask">
              <a:extLst>
                <a:ext uri="{FF2B5EF4-FFF2-40B4-BE49-F238E27FC236}">
                  <a16:creationId xmlns:a16="http://schemas.microsoft.com/office/drawing/2014/main" id="{524AFCAF-F549-54A2-0513-8D97AB73EB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89227" y="3856716"/>
              <a:ext cx="3766163" cy="2121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F8DE8F7-7BAE-4DE4-6863-3396A5AEC0A9}"/>
                </a:ext>
              </a:extLst>
            </p:cNvPr>
            <p:cNvSpPr txBox="1"/>
            <p:nvPr/>
          </p:nvSpPr>
          <p:spPr>
            <a:xfrm>
              <a:off x="7536994" y="5951663"/>
              <a:ext cx="237426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dirty="0">
                  <a:solidFill>
                    <a:srgbClr val="FF0000"/>
                  </a:solidFill>
                  <a:latin typeface="Comic Sans MS" panose="030F0702030302020204" pitchFamily="66" charset="0"/>
                </a:rPr>
                <a:t>S</a:t>
              </a:r>
              <a:r>
                <a:rPr lang="en-IN" sz="1800" b="0" i="0" u="none" strike="noStrike" baseline="0" dirty="0">
                  <a:solidFill>
                    <a:srgbClr val="FF0000"/>
                  </a:solidFill>
                  <a:latin typeface="Comic Sans MS" panose="030F0702030302020204" pitchFamily="66" charset="0"/>
                </a:rPr>
                <a:t>takeholders</a:t>
              </a:r>
              <a:endParaRPr lang="en-IN" dirty="0">
                <a:solidFill>
                  <a:srgbClr val="FF0000"/>
                </a:solidFill>
                <a:latin typeface="Comic Sans MS" panose="030F0702030302020204" pitchFamily="66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71EF9E-728B-9EF4-F1E7-AB95B05276B3}"/>
              </a:ext>
            </a:extLst>
          </p:cNvPr>
          <p:cNvGrpSpPr/>
          <p:nvPr/>
        </p:nvGrpSpPr>
        <p:grpSpPr>
          <a:xfrm>
            <a:off x="7953289" y="1579750"/>
            <a:ext cx="3235872" cy="1724353"/>
            <a:chOff x="7953289" y="1579750"/>
            <a:chExt cx="3235872" cy="1724353"/>
          </a:xfrm>
        </p:grpSpPr>
        <p:pic>
          <p:nvPicPr>
            <p:cNvPr id="2058" name="Picture 10" descr="Customer Service GIFs - Get the best GIF on GIPHY">
              <a:extLst>
                <a:ext uri="{FF2B5EF4-FFF2-40B4-BE49-F238E27FC236}">
                  <a16:creationId xmlns:a16="http://schemas.microsoft.com/office/drawing/2014/main" id="{53642520-1F80-E45D-6295-9BB8C3A51A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3289" y="1579750"/>
              <a:ext cx="2299137" cy="17243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635F3F4-E3D0-47BB-46C7-1B28E24293E7}"/>
                </a:ext>
              </a:extLst>
            </p:cNvPr>
            <p:cNvSpPr txBox="1"/>
            <p:nvPr/>
          </p:nvSpPr>
          <p:spPr>
            <a:xfrm>
              <a:off x="10044486" y="2220397"/>
              <a:ext cx="114467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dirty="0">
                  <a:solidFill>
                    <a:srgbClr val="FF0000"/>
                  </a:solidFill>
                  <a:latin typeface="Comic Sans MS" panose="030F0702030302020204" pitchFamily="66" charset="0"/>
                </a:rPr>
                <a:t>Client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F566935-5CBE-9DBC-AC62-BC6B21F7B38A}"/>
              </a:ext>
            </a:extLst>
          </p:cNvPr>
          <p:cNvGrpSpPr/>
          <p:nvPr/>
        </p:nvGrpSpPr>
        <p:grpSpPr>
          <a:xfrm>
            <a:off x="2302880" y="4917518"/>
            <a:ext cx="4104784" cy="1546741"/>
            <a:chOff x="2302880" y="4917518"/>
            <a:chExt cx="4104784" cy="1546741"/>
          </a:xfrm>
        </p:grpSpPr>
        <p:pic>
          <p:nvPicPr>
            <p:cNvPr id="1026" name="Picture 2" descr="Free Computer Clipart - Computer Animations - Gifs">
              <a:extLst>
                <a:ext uri="{FF2B5EF4-FFF2-40B4-BE49-F238E27FC236}">
                  <a16:creationId xmlns:a16="http://schemas.microsoft.com/office/drawing/2014/main" id="{9F2AEB04-C762-70F1-F89A-16665BDA9C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02880" y="4917518"/>
              <a:ext cx="1438275" cy="1362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B8BF239-E112-1218-E1C5-1E59E59A4553}"/>
                </a:ext>
              </a:extLst>
            </p:cNvPr>
            <p:cNvSpPr txBox="1"/>
            <p:nvPr/>
          </p:nvSpPr>
          <p:spPr>
            <a:xfrm>
              <a:off x="3580381" y="6094927"/>
              <a:ext cx="282728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800" b="0" i="0" u="none" strike="noStrike" baseline="0" dirty="0">
                  <a:solidFill>
                    <a:srgbClr val="FF0000"/>
                  </a:solidFill>
                  <a:latin typeface="Comic Sans MS" panose="030F0702030302020204" pitchFamily="66" charset="0"/>
                </a:rPr>
                <a:t>End users</a:t>
              </a:r>
              <a:endParaRPr lang="en-IN" dirty="0">
                <a:solidFill>
                  <a:srgbClr val="FF0000"/>
                </a:solidFill>
                <a:latin typeface="Comic Sans MS" panose="030F0702030302020204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9693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CAAD7-C8EE-B535-9F2E-AE7523C4F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503" y="40713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4000" dirty="0">
                <a:solidFill>
                  <a:srgbClr val="002060"/>
                </a:solidFill>
                <a:latin typeface="Century Schoolbook" panose="02040604050505020304" pitchFamily="18" charset="0"/>
              </a:rPr>
              <a:t>What is Agility?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A286E-C47B-AB3D-22BB-292DA2DD1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1772" y="1436742"/>
            <a:ext cx="10733689" cy="4351338"/>
          </a:xfrm>
        </p:spPr>
        <p:txBody>
          <a:bodyPr/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An agile team is a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nimble team </a:t>
            </a:r>
            <a:r>
              <a:rPr lang="en-US" dirty="0">
                <a:latin typeface="Comic Sans MS" panose="030F0702030302020204" pitchFamily="66" charset="0"/>
              </a:rPr>
              <a:t>that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responds</a:t>
            </a:r>
            <a:r>
              <a:rPr lang="en-US" dirty="0">
                <a:latin typeface="Comic Sans MS" panose="030F0702030302020204" pitchFamily="66" charset="0"/>
              </a:rPr>
              <a:t> appropriately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to changes</a:t>
            </a:r>
            <a:r>
              <a:rPr lang="en-US" dirty="0">
                <a:latin typeface="Comic Sans MS" panose="030F0702030302020204" pitchFamily="66" charset="0"/>
              </a:rPr>
              <a:t>.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Change is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what software development </a:t>
            </a:r>
            <a:r>
              <a:rPr lang="en-US" dirty="0">
                <a:latin typeface="Comic Sans MS" panose="030F0702030302020204" pitchFamily="66" charset="0"/>
              </a:rPr>
              <a:t>is very much about.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Changes in the software being built (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team members</a:t>
            </a:r>
            <a:r>
              <a:rPr lang="en-US" dirty="0">
                <a:latin typeface="Comic Sans MS" panose="030F0702030302020204" pitchFamily="66" charset="0"/>
              </a:rPr>
              <a:t>, new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technology, and all kinds)</a:t>
            </a:r>
            <a:r>
              <a:rPr lang="en-US" dirty="0">
                <a:latin typeface="Comic Sans MS" panose="030F0702030302020204" pitchFamily="66" charset="0"/>
              </a:rPr>
              <a:t>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880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1908-51BE-8BEA-39A7-95D8F6ACA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3600" dirty="0" err="1">
                <a:solidFill>
                  <a:srgbClr val="002060"/>
                </a:solidFill>
                <a:latin typeface="Century Schoolbook" panose="02040604050505020304" pitchFamily="18" charset="0"/>
              </a:rPr>
              <a:t>Traditional</a:t>
            </a:r>
            <a:r>
              <a:rPr lang="fr-FR" sz="3600" dirty="0">
                <a:solidFill>
                  <a:srgbClr val="002060"/>
                </a:solidFill>
                <a:latin typeface="Century Schoolbook" panose="02040604050505020304" pitchFamily="18" charset="0"/>
              </a:rPr>
              <a:t> Project Management versus</a:t>
            </a:r>
            <a:br>
              <a:rPr lang="fr-FR" sz="3600" dirty="0">
                <a:solidFill>
                  <a:srgbClr val="002060"/>
                </a:solidFill>
                <a:latin typeface="Century Schoolbook" panose="02040604050505020304" pitchFamily="18" charset="0"/>
              </a:rPr>
            </a:br>
            <a:r>
              <a:rPr lang="fr-FR" sz="3600" dirty="0">
                <a:solidFill>
                  <a:srgbClr val="002060"/>
                </a:solidFill>
                <a:latin typeface="Century Schoolbook" panose="02040604050505020304" pitchFamily="18" charset="0"/>
              </a:rPr>
              <a:t>Agile Project Management</a:t>
            </a:r>
            <a:endParaRPr lang="en-IN" sz="36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FE80F76-5DD8-35A1-85ED-DECAE82210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424792"/>
              </p:ext>
            </p:extLst>
          </p:nvPr>
        </p:nvGraphicFramePr>
        <p:xfrm>
          <a:off x="1408386" y="1945640"/>
          <a:ext cx="9690538" cy="44382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4906">
                  <a:extLst>
                    <a:ext uri="{9D8B030D-6E8A-4147-A177-3AD203B41FA5}">
                      <a16:colId xmlns:a16="http://schemas.microsoft.com/office/drawing/2014/main" val="1498253757"/>
                    </a:ext>
                  </a:extLst>
                </a:gridCol>
                <a:gridCol w="4925632">
                  <a:extLst>
                    <a:ext uri="{9D8B030D-6E8A-4147-A177-3AD203B41FA5}">
                      <a16:colId xmlns:a16="http://schemas.microsoft.com/office/drawing/2014/main" val="1316323561"/>
                    </a:ext>
                  </a:extLst>
                </a:gridCol>
              </a:tblGrid>
              <a:tr h="414852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Century Schoolbook" panose="02040604050505020304" pitchFamily="18" charset="0"/>
                        </a:rPr>
                        <a:t>Traditional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Century Schoolbook" panose="02040604050505020304" pitchFamily="18" charset="0"/>
                        </a:rPr>
                        <a:t>Agile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656511"/>
                  </a:ext>
                </a:extLst>
              </a:tr>
              <a:tr h="414852"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Design up front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Continuous design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32448"/>
                  </a:ext>
                </a:extLst>
              </a:tr>
              <a:tr h="414852"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Fixed scope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Flexible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37926"/>
                  </a:ext>
                </a:extLst>
              </a:tr>
              <a:tr h="414852"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Deliverables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Features/requirements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0933428"/>
                  </a:ext>
                </a:extLst>
              </a:tr>
              <a:tr h="414852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Comic Sans MS" panose="030F0702030302020204" pitchFamily="66" charset="0"/>
                        </a:rPr>
                        <a:t>Freeze design as early as possible</a:t>
                      </a:r>
                      <a:endParaRPr lang="en-IN" sz="2400" dirty="0">
                        <a:latin typeface="Comic Sans MS" panose="030F0702030302020204" pitchFamily="66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Comic Sans MS" panose="030F0702030302020204" pitchFamily="66" charset="0"/>
                        </a:rPr>
                        <a:t>Freeze design as late as possible</a:t>
                      </a:r>
                      <a:endParaRPr lang="en-IN" sz="2400" dirty="0">
                        <a:latin typeface="Comic Sans MS" panose="030F0702030302020204" pitchFamily="66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997394"/>
                  </a:ext>
                </a:extLst>
              </a:tr>
              <a:tr h="414852"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Low uncertainty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High uncertainty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120467"/>
                  </a:ext>
                </a:extLst>
              </a:tr>
              <a:tr h="414852"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Avoid change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Embrace change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166557"/>
                  </a:ext>
                </a:extLst>
              </a:tr>
              <a:tr h="414852"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Low customer interaction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High customer interaction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454659"/>
                  </a:ext>
                </a:extLst>
              </a:tr>
              <a:tr h="414852"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Conventional project teams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omic Sans MS" panose="030F0702030302020204" pitchFamily="66" charset="0"/>
                        </a:rPr>
                        <a:t>Self-organized project teams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353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5573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EB2F9-9699-5B49-A16F-E0E70EA58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441" y="154919"/>
            <a:ext cx="10515600" cy="822544"/>
          </a:xfrm>
        </p:spPr>
        <p:txBody>
          <a:bodyPr>
            <a:normAutofit fontScale="90000"/>
          </a:bodyPr>
          <a:lstStyle/>
          <a:p>
            <a:pPr algn="ctr"/>
            <a:r>
              <a:rPr lang="fr-FR" sz="3600" dirty="0" err="1">
                <a:solidFill>
                  <a:srgbClr val="002060"/>
                </a:solidFill>
                <a:latin typeface="Century Schoolbook" panose="02040604050505020304" pitchFamily="18" charset="0"/>
              </a:rPr>
              <a:t>Traditional</a:t>
            </a:r>
            <a:r>
              <a:rPr lang="fr-FR" sz="3600" dirty="0">
                <a:solidFill>
                  <a:srgbClr val="002060"/>
                </a:solidFill>
                <a:latin typeface="Century Schoolbook" panose="02040604050505020304" pitchFamily="18" charset="0"/>
              </a:rPr>
              <a:t> Project Management versus</a:t>
            </a:r>
            <a:br>
              <a:rPr lang="fr-FR" sz="3600" dirty="0">
                <a:solidFill>
                  <a:srgbClr val="002060"/>
                </a:solidFill>
                <a:latin typeface="Century Schoolbook" panose="02040604050505020304" pitchFamily="18" charset="0"/>
              </a:rPr>
            </a:br>
            <a:r>
              <a:rPr lang="fr-FR" sz="3600" dirty="0">
                <a:solidFill>
                  <a:srgbClr val="002060"/>
                </a:solidFill>
                <a:latin typeface="Century Schoolbook" panose="02040604050505020304" pitchFamily="18" charset="0"/>
              </a:rPr>
              <a:t>Agile Project Management</a:t>
            </a:r>
            <a:endParaRPr lang="en-IN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2C1443-690E-EDA0-18D5-4991C2CB97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6441" y="977462"/>
            <a:ext cx="10515600" cy="5596099"/>
          </a:xfrm>
        </p:spPr>
      </p:pic>
    </p:spTree>
    <p:extLst>
      <p:ext uri="{BB962C8B-B14F-4D97-AF65-F5344CB8AC3E}">
        <p14:creationId xmlns:p14="http://schemas.microsoft.com/office/powerpoint/2010/main" val="340560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B16B9-D02E-A8BB-6AE8-BB92E4EF0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6116"/>
          </a:xfrm>
        </p:spPr>
        <p:txBody>
          <a:bodyPr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Agility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ACEDF-5A86-219B-5839-316D5252F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724" y="1261242"/>
            <a:ext cx="11151476" cy="5370786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Our highest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priority is to satisfy the customer </a:t>
            </a:r>
            <a:r>
              <a:rPr lang="en-US" dirty="0">
                <a:latin typeface="Comic Sans MS" panose="030F0702030302020204" pitchFamily="66" charset="0"/>
              </a:rPr>
              <a:t>through early and continuous delivery of valuable software.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Welcome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changing requirements</a:t>
            </a:r>
            <a:r>
              <a:rPr lang="en-US" dirty="0"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even late</a:t>
            </a:r>
            <a:r>
              <a:rPr lang="en-US" dirty="0">
                <a:latin typeface="Comic Sans MS" panose="030F0702030302020204" pitchFamily="66" charset="0"/>
              </a:rPr>
              <a:t> in development.</a:t>
            </a:r>
          </a:p>
          <a:p>
            <a:pPr algn="just">
              <a:lnSpc>
                <a:spcPct val="150000"/>
              </a:lnSpc>
            </a:pPr>
            <a:r>
              <a:rPr lang="en-IN" dirty="0">
                <a:latin typeface="Comic Sans MS" panose="030F0702030302020204" pitchFamily="66" charset="0"/>
              </a:rPr>
              <a:t>Deliver working </a:t>
            </a:r>
            <a:r>
              <a:rPr lang="en-IN" dirty="0">
                <a:solidFill>
                  <a:srgbClr val="0070C0"/>
                </a:solidFill>
                <a:latin typeface="Comic Sans MS" panose="030F0702030302020204" pitchFamily="66" charset="0"/>
              </a:rPr>
              <a:t>software frequently</a:t>
            </a:r>
            <a:r>
              <a:rPr lang="en-IN" dirty="0">
                <a:latin typeface="Comic Sans MS" panose="030F0702030302020204" pitchFamily="66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Business people and developers must work together daily.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Build projects around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motivated individuals</a:t>
            </a:r>
            <a:r>
              <a:rPr lang="en-US" dirty="0">
                <a:latin typeface="Comic Sans MS" panose="030F0702030302020204" pitchFamily="66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Development team is face-to-face conversation.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728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ECF12-5276-BE46-E737-BF72A030B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13456"/>
          </a:xfrm>
        </p:spPr>
        <p:txBody>
          <a:bodyPr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Agility Principles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5A1F7-51C2-546F-B401-951802AF1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454" y="829526"/>
            <a:ext cx="11729545" cy="5885792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Working software is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the primary measure of progress</a:t>
            </a:r>
            <a:r>
              <a:rPr lang="en-US" dirty="0">
                <a:latin typeface="Comic Sans MS" panose="030F0702030302020204" pitchFamily="66" charset="0"/>
              </a:rPr>
              <a:t>.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fr-FR" dirty="0">
                <a:latin typeface="Comic Sans MS" panose="030F0702030302020204" pitchFamily="66" charset="0"/>
              </a:rPr>
              <a:t>Agile processes </a:t>
            </a:r>
            <a:r>
              <a:rPr lang="fr-FR" dirty="0">
                <a:solidFill>
                  <a:srgbClr val="0070C0"/>
                </a:solidFill>
                <a:latin typeface="Comic Sans MS" panose="030F0702030302020204" pitchFamily="66" charset="0"/>
              </a:rPr>
              <a:t>promote sustainable development</a:t>
            </a:r>
            <a:r>
              <a:rPr lang="fr-FR" dirty="0">
                <a:latin typeface="Comic Sans MS" panose="030F0702030302020204" pitchFamily="66" charset="0"/>
              </a:rPr>
              <a:t>.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Continuous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attention</a:t>
            </a:r>
            <a:r>
              <a:rPr lang="en-US" dirty="0">
                <a:latin typeface="Comic Sans MS" panose="030F0702030302020204" pitchFamily="66" charset="0"/>
              </a:rPr>
              <a:t> to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technical excellence and good design </a:t>
            </a:r>
            <a:r>
              <a:rPr lang="en-US" dirty="0">
                <a:latin typeface="Comic Sans MS" panose="030F0702030302020204" pitchFamily="66" charset="0"/>
              </a:rPr>
              <a:t>enhances agility.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IN" dirty="0">
                <a:solidFill>
                  <a:srgbClr val="0070C0"/>
                </a:solidFill>
                <a:latin typeface="Comic Sans MS" panose="030F0702030302020204" pitchFamily="66" charset="0"/>
              </a:rPr>
              <a:t>Simplicity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The best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architectures, requirements, and designs emerge </a:t>
            </a:r>
            <a:r>
              <a:rPr lang="en-US" dirty="0">
                <a:latin typeface="Comic Sans MS" panose="030F0702030302020204" pitchFamily="66" charset="0"/>
              </a:rPr>
              <a:t>from self–organizing teams.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dirty="0">
                <a:latin typeface="Comic Sans MS" panose="030F0702030302020204" pitchFamily="66" charset="0"/>
              </a:rPr>
              <a:t>At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regular intervals</a:t>
            </a:r>
            <a:r>
              <a:rPr lang="en-US" dirty="0">
                <a:latin typeface="Comic Sans MS" panose="030F0702030302020204" pitchFamily="66" charset="0"/>
              </a:rPr>
              <a:t>, the team reflects on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how to become more effective</a:t>
            </a:r>
            <a:r>
              <a:rPr lang="en-US" dirty="0">
                <a:latin typeface="Comic Sans MS" panose="030F0702030302020204" pitchFamily="66" charset="0"/>
              </a:rPr>
              <a:t>, then tunes and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adjusts its behavior accordingly</a:t>
            </a:r>
            <a:r>
              <a:rPr lang="en-US" dirty="0">
                <a:latin typeface="Comic Sans MS" panose="030F0702030302020204" pitchFamily="66" charset="0"/>
              </a:rPr>
              <a:t>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829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698</Words>
  <Application>Microsoft Office PowerPoint</Application>
  <PresentationFormat>Widescreen</PresentationFormat>
  <Paragraphs>96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Century Schoolbook</vt:lpstr>
      <vt:lpstr>Comic Sans MS</vt:lpstr>
      <vt:lpstr>Office Theme</vt:lpstr>
      <vt:lpstr>Agile SDLC Model </vt:lpstr>
      <vt:lpstr>Agile SDLC Model</vt:lpstr>
      <vt:lpstr>Agile SDLC Model</vt:lpstr>
      <vt:lpstr>Who does it in Agile</vt:lpstr>
      <vt:lpstr>What is Agility?</vt:lpstr>
      <vt:lpstr>Traditional Project Management versus Agile Project Management</vt:lpstr>
      <vt:lpstr>Traditional Project Management versus Agile Project Management</vt:lpstr>
      <vt:lpstr>Agility Principles</vt:lpstr>
      <vt:lpstr>Agility Principles</vt:lpstr>
      <vt:lpstr>Agile Project Management Principles</vt:lpstr>
      <vt:lpstr>Popular Agile Methods</vt:lpstr>
      <vt:lpstr>Scrum</vt:lpstr>
      <vt:lpstr>Scrum Cont’d</vt:lpstr>
      <vt:lpstr>PowerPoint Presentation</vt:lpstr>
      <vt:lpstr>Process Patterns</vt:lpstr>
      <vt:lpstr>Process Patterns</vt:lpstr>
      <vt:lpstr>PowerPoint Presentation</vt:lpstr>
      <vt:lpstr>PowerPoint Presentation</vt:lpstr>
      <vt:lpstr>The Extreme Programming Process (XP)</vt:lpstr>
      <vt:lpstr>Adaptive Software Development (ASD)</vt:lpstr>
      <vt:lpstr>Key Points in Agile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 SDLC Model</dc:title>
  <dc:creator>SELVA KUMAR S</dc:creator>
  <cp:lastModifiedBy>SELVA KUMAR S</cp:lastModifiedBy>
  <cp:revision>32</cp:revision>
  <dcterms:created xsi:type="dcterms:W3CDTF">2022-09-03T04:53:20Z</dcterms:created>
  <dcterms:modified xsi:type="dcterms:W3CDTF">2022-09-06T06:27:43Z</dcterms:modified>
</cp:coreProperties>
</file>

<file path=docProps/thumbnail.jpeg>
</file>